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309" r:id="rId3"/>
    <p:sldId id="311" r:id="rId4"/>
    <p:sldId id="312" r:id="rId5"/>
    <p:sldId id="303" r:id="rId6"/>
    <p:sldId id="304" r:id="rId7"/>
    <p:sldId id="305" r:id="rId8"/>
    <p:sldId id="319" r:id="rId9"/>
    <p:sldId id="307" r:id="rId10"/>
    <p:sldId id="308" r:id="rId11"/>
    <p:sldId id="314" r:id="rId12"/>
    <p:sldId id="315" r:id="rId13"/>
    <p:sldId id="316" r:id="rId14"/>
    <p:sldId id="331" r:id="rId15"/>
    <p:sldId id="332" r:id="rId16"/>
    <p:sldId id="334" r:id="rId17"/>
    <p:sldId id="333" r:id="rId18"/>
    <p:sldId id="317" r:id="rId19"/>
    <p:sldId id="335" r:id="rId20"/>
    <p:sldId id="320" r:id="rId21"/>
    <p:sldId id="321" r:id="rId22"/>
    <p:sldId id="322" r:id="rId23"/>
    <p:sldId id="323" r:id="rId24"/>
    <p:sldId id="324" r:id="rId25"/>
    <p:sldId id="325" r:id="rId26"/>
    <p:sldId id="328" r:id="rId27"/>
    <p:sldId id="326" r:id="rId28"/>
    <p:sldId id="329" r:id="rId29"/>
    <p:sldId id="330" r:id="rId30"/>
    <p:sldId id="318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C7689E68-12F5-4C17-BD4C-65D8E6765CB9}">
          <p14:sldIdLst>
            <p14:sldId id="309"/>
            <p14:sldId id="311"/>
            <p14:sldId id="312"/>
            <p14:sldId id="303"/>
            <p14:sldId id="304"/>
            <p14:sldId id="305"/>
            <p14:sldId id="319"/>
            <p14:sldId id="307"/>
            <p14:sldId id="308"/>
            <p14:sldId id="314"/>
            <p14:sldId id="315"/>
            <p14:sldId id="316"/>
            <p14:sldId id="331"/>
            <p14:sldId id="332"/>
            <p14:sldId id="334"/>
            <p14:sldId id="333"/>
            <p14:sldId id="317"/>
            <p14:sldId id="335"/>
            <p14:sldId id="320"/>
            <p14:sldId id="321"/>
            <p14:sldId id="322"/>
            <p14:sldId id="323"/>
            <p14:sldId id="324"/>
            <p14:sldId id="325"/>
            <p14:sldId id="328"/>
            <p14:sldId id="326"/>
            <p14:sldId id="329"/>
            <p14:sldId id="330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C0490-80DF-4512-BF88-FB4916C0877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FC2EC-7216-4BB4-913C-00EB1B8885F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531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5701E4-5208-466F-AA0F-2AC9643C2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760392-DB56-4BE7-974D-9087CF014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591076-ADC6-45C3-BBBF-A593A27B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26567DF-1FA0-428E-BB85-BC68D939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41402E-9C14-4828-8EB4-8A05551A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87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CD374C-BF0E-433E-8E3D-DDBAD4AF4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68F3792-6C19-4CDF-9834-B9978E05B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B27707-8AF7-497D-B810-2D73E80C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BA2324C-8E2B-42C5-B43F-E93BC86A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6A8944F-F138-4ACB-8CE1-604C012C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972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9D21557-FBC2-4615-BFAE-759F86E7C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ED1FB99-7B36-49DC-A24F-3D475EEF8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5AD733D-BFAD-4029-8A54-05F7AE00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7DB8D3D-3DDD-4EBB-89DE-223807CB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23823FD-96B5-4784-ADA8-7F8945D1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106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7ECF1B-1E91-4521-B613-7CD732B83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2E2D46-646C-4517-A226-8A0E3270E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33" indent="0" algn="ctr">
              <a:buNone/>
              <a:defRPr sz="1501"/>
            </a:lvl2pPr>
            <a:lvl3pPr marL="685867" indent="0" algn="ctr">
              <a:buNone/>
              <a:defRPr sz="1350"/>
            </a:lvl3pPr>
            <a:lvl4pPr marL="1028800" indent="0" algn="ctr">
              <a:buNone/>
              <a:defRPr sz="1200"/>
            </a:lvl4pPr>
            <a:lvl5pPr marL="1371734" indent="0" algn="ctr">
              <a:buNone/>
              <a:defRPr sz="1200"/>
            </a:lvl5pPr>
            <a:lvl6pPr marL="1714667" indent="0" algn="ctr">
              <a:buNone/>
              <a:defRPr sz="1200"/>
            </a:lvl6pPr>
            <a:lvl7pPr marL="2057600" indent="0" algn="ctr">
              <a:buNone/>
              <a:defRPr sz="1200"/>
            </a:lvl7pPr>
            <a:lvl8pPr marL="2400534" indent="0" algn="ctr">
              <a:buNone/>
              <a:defRPr sz="1200"/>
            </a:lvl8pPr>
            <a:lvl9pPr marL="2743467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70A4D6-DD4C-4CD4-A578-43ED6581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B5B6AA8-4260-46BB-985E-D558D4F2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D8E48BA-FDBD-45B8-8EE2-6B0BB4C5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86951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43E676-00D8-4C1F-825B-36D54E3F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839E06-A549-47B8-9C98-60D02495E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C3CC5E2-E861-4302-AF94-BAE56B17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E8529F-409F-4EB8-B3BA-84AAA8E9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D38030-C522-497B-9A57-7B77EC17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9127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230EC3-F4F2-4B7D-8953-2164443D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51C5F95-15C3-4DA8-BDC7-B979E21DD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33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586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6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5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4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E1C7765-54FC-4D29-948E-329AA0A2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2960F83-6930-4C92-A2E8-0A33C97E0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D5682EA-9AF1-40FF-8151-40190F2D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96087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B28594-0C10-4140-999F-CA9AA571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02DE72-09F9-43EB-AB96-A412A343C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2C59ECE-673A-4DF9-8839-7C61A2477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EF0AAA5-F3F8-4297-82BB-9044867D6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E84BE36-6A96-495E-B684-02BC1DC7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0D47C1D-D1D2-4176-A9B0-22773E45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3036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28E53B-6671-4A6E-A22A-3833976F9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406754-4FAA-4461-9FBE-CC19E1256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33" indent="0">
              <a:buNone/>
              <a:defRPr sz="1501" b="1"/>
            </a:lvl2pPr>
            <a:lvl3pPr marL="685867" indent="0">
              <a:buNone/>
              <a:defRPr sz="1350" b="1"/>
            </a:lvl3pPr>
            <a:lvl4pPr marL="1028800" indent="0">
              <a:buNone/>
              <a:defRPr sz="1200" b="1"/>
            </a:lvl4pPr>
            <a:lvl5pPr marL="1371734" indent="0">
              <a:buNone/>
              <a:defRPr sz="1200" b="1"/>
            </a:lvl5pPr>
            <a:lvl6pPr marL="1714667" indent="0">
              <a:buNone/>
              <a:defRPr sz="1200" b="1"/>
            </a:lvl6pPr>
            <a:lvl7pPr marL="2057600" indent="0">
              <a:buNone/>
              <a:defRPr sz="1200" b="1"/>
            </a:lvl7pPr>
            <a:lvl8pPr marL="2400534" indent="0">
              <a:buNone/>
              <a:defRPr sz="1200" b="1"/>
            </a:lvl8pPr>
            <a:lvl9pPr marL="2743467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DA34D8F-D2FD-4596-8135-C8C4785F1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3B6BB5C-64F7-4A38-8677-2EB748F70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33" indent="0">
              <a:buNone/>
              <a:defRPr sz="1501" b="1"/>
            </a:lvl2pPr>
            <a:lvl3pPr marL="685867" indent="0">
              <a:buNone/>
              <a:defRPr sz="1350" b="1"/>
            </a:lvl3pPr>
            <a:lvl4pPr marL="1028800" indent="0">
              <a:buNone/>
              <a:defRPr sz="1200" b="1"/>
            </a:lvl4pPr>
            <a:lvl5pPr marL="1371734" indent="0">
              <a:buNone/>
              <a:defRPr sz="1200" b="1"/>
            </a:lvl5pPr>
            <a:lvl6pPr marL="1714667" indent="0">
              <a:buNone/>
              <a:defRPr sz="1200" b="1"/>
            </a:lvl6pPr>
            <a:lvl7pPr marL="2057600" indent="0">
              <a:buNone/>
              <a:defRPr sz="1200" b="1"/>
            </a:lvl7pPr>
            <a:lvl8pPr marL="2400534" indent="0">
              <a:buNone/>
              <a:defRPr sz="1200" b="1"/>
            </a:lvl8pPr>
            <a:lvl9pPr marL="2743467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EEE89DF-FB07-45EC-B1F0-FCEBB4490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8178372-D594-46F8-AC31-22EC9978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29A32F4-3F63-472E-B477-791A19FE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CE75959-FF14-44B3-BACB-CF654E6A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25776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C9F67B-7ED4-4AD0-A760-63771CCF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692CC74-3639-4CBB-972B-005B0F27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7BCAF49-722B-4961-9CFB-B69B7C40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F886775-26CB-41AC-A2A1-78C51CF8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29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FDE0799-9845-44EF-9D63-8F4EA242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606BACE-E913-474D-AB67-A31E0D01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44AE7FE-CF0E-4D43-9651-75F3598B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65327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61B764-5045-4FEB-884D-7E6BA134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5F4F2A-4E0D-4812-A4CA-5258B29C1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FC6D823-0E13-48A2-A281-8F7B67263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33" indent="0">
              <a:buNone/>
              <a:defRPr sz="1051"/>
            </a:lvl2pPr>
            <a:lvl3pPr marL="685867" indent="0">
              <a:buNone/>
              <a:defRPr sz="900"/>
            </a:lvl3pPr>
            <a:lvl4pPr marL="1028800" indent="0">
              <a:buNone/>
              <a:defRPr sz="750"/>
            </a:lvl4pPr>
            <a:lvl5pPr marL="1371734" indent="0">
              <a:buNone/>
              <a:defRPr sz="750"/>
            </a:lvl5pPr>
            <a:lvl6pPr marL="1714667" indent="0">
              <a:buNone/>
              <a:defRPr sz="750"/>
            </a:lvl6pPr>
            <a:lvl7pPr marL="2057600" indent="0">
              <a:buNone/>
              <a:defRPr sz="750"/>
            </a:lvl7pPr>
            <a:lvl8pPr marL="2400534" indent="0">
              <a:buNone/>
              <a:defRPr sz="750"/>
            </a:lvl8pPr>
            <a:lvl9pPr marL="2743467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AF24B8E-6C51-4E87-A81A-7EF24CD63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DB8F9E3-8486-42C4-ADA3-E78C1A29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56D62DF-D2E3-45F6-B634-60EEDB04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6253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5E4CDE-10D2-4011-96FE-90E915F5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82A194-1900-4C30-A339-654ABDC65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CECF6BF-7E35-4AC9-AE3C-8FF0E25A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3D44875-EBC9-4008-9777-3D2E2BFF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47B8B23-46AE-42F3-9A64-B8FE2B0A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130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D72051-41D9-48CF-A2BE-28D69EF4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2DFE018-79F2-4A2F-A913-8FB271510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33" indent="0">
              <a:buNone/>
              <a:defRPr sz="2100"/>
            </a:lvl2pPr>
            <a:lvl3pPr marL="685867" indent="0">
              <a:buNone/>
              <a:defRPr sz="1800"/>
            </a:lvl3pPr>
            <a:lvl4pPr marL="1028800" indent="0">
              <a:buNone/>
              <a:defRPr sz="1501"/>
            </a:lvl4pPr>
            <a:lvl5pPr marL="1371734" indent="0">
              <a:buNone/>
              <a:defRPr sz="1501"/>
            </a:lvl5pPr>
            <a:lvl6pPr marL="1714667" indent="0">
              <a:buNone/>
              <a:defRPr sz="1501"/>
            </a:lvl6pPr>
            <a:lvl7pPr marL="2057600" indent="0">
              <a:buNone/>
              <a:defRPr sz="1501"/>
            </a:lvl7pPr>
            <a:lvl8pPr marL="2400534" indent="0">
              <a:buNone/>
              <a:defRPr sz="1501"/>
            </a:lvl8pPr>
            <a:lvl9pPr marL="2743467" indent="0">
              <a:buNone/>
              <a:defRPr sz="1501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9C72A61-D4B9-4F51-8DC0-53A540C25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33" indent="0">
              <a:buNone/>
              <a:defRPr sz="1051"/>
            </a:lvl2pPr>
            <a:lvl3pPr marL="685867" indent="0">
              <a:buNone/>
              <a:defRPr sz="900"/>
            </a:lvl3pPr>
            <a:lvl4pPr marL="1028800" indent="0">
              <a:buNone/>
              <a:defRPr sz="750"/>
            </a:lvl4pPr>
            <a:lvl5pPr marL="1371734" indent="0">
              <a:buNone/>
              <a:defRPr sz="750"/>
            </a:lvl5pPr>
            <a:lvl6pPr marL="1714667" indent="0">
              <a:buNone/>
              <a:defRPr sz="750"/>
            </a:lvl6pPr>
            <a:lvl7pPr marL="2057600" indent="0">
              <a:buNone/>
              <a:defRPr sz="750"/>
            </a:lvl7pPr>
            <a:lvl8pPr marL="2400534" indent="0">
              <a:buNone/>
              <a:defRPr sz="750"/>
            </a:lvl8pPr>
            <a:lvl9pPr marL="2743467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38AC846-E22F-4B97-AAFE-DD80284E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96F6C30-8DB6-445E-938C-49DA3044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3AB4BFF-7D80-4CEC-825C-7F98BAEF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57352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FCF636-1CD9-4F88-B177-BCB3BB55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FB140DA-BE3A-4D15-98B4-CA9C8AF54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B50D93A-C152-47D3-AE88-BC61C6FB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9FF377-DB87-4561-8427-F93B8FFE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8D9160D-4B0C-44C8-A925-69936770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57061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F8A1CE2-DC72-43D5-8CD5-13B799399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7BC4FBB-A18F-4C6F-A9EE-F946CB188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299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313279-FACA-45AE-980E-717D872C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D96B2B-F7C7-4F85-A226-03D0D9C2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0F2FFB5-5A63-4706-9916-9A6B5AFEE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1944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2638DF-5547-46B0-8854-38E61B0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BABE698-73BD-4D08-B58F-4CA9BF5C6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ED9DB6F-07FC-4133-840A-7E296F96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10F78F-3FAC-436E-8512-F08A75E1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C80AA7B-4437-402C-8B3B-810EAE09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552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FEB5DC-6E4C-4DE4-938B-F273E13DE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A372A5-66AE-446D-B669-21B00817E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7F62167-615D-4FCB-BD59-5A7FA30B4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9B10D99-2387-4930-BE61-5D5D9830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0959C3E-A57B-4C93-84D4-84E75757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655CAC7-DD44-4FFC-9CB8-33DA092A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313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6E66EB-786D-4F14-BA40-D3EC631A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679454A-EB60-47C2-97DF-FDBFD0865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DE6FF19-26FC-4FAD-9723-5ED3BFC1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F99FDD5-3E6A-4BF5-93BC-5F1F01B97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2B5C435-8BED-4B2F-A889-9E9A68985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93EADDA-809C-401C-9354-C5D80032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5278E94-3469-4B92-8240-41F3963A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016B8C5-B2E4-44B5-A507-666A44C4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102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FCB112-C93A-4718-879A-745E0E49A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C15BCFF-70CC-4611-A501-167B90A1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E1520EB-8038-4C16-A73C-76244947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C86EE1A-799D-4F19-9FFA-58ABB036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860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F16ACE8-EE2F-40A9-AFAC-81C86715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5EA746C-B8B5-417F-841B-F0A7C079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FF32660-1841-4B60-A7A6-F29AE0E8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250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74154C-6F46-40C2-8B53-5E7E3157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F5423A-AD38-48C0-8465-6B9950545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2C264FF-6ED7-46AD-955E-929256291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571DFE6-BCBF-4AAD-AE93-73815EE52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399F2E7-F60E-44E1-BF1F-77E37AD3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AE1A8E2-9D4F-4D15-A604-EE0A8123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853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285BB7-1B36-419C-BC4B-60650E14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3D37CF1-2582-4E23-8F5A-5466C8AA8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F38915E-C53F-40B5-A547-160E985FF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678F32A-2ECC-47B5-B2D2-B0E90A7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32E4FEE-E059-474A-BED3-381DAB78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4A4A901-41FA-45C9-8B75-5A541B77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958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8F61435-B4B3-48AD-A445-DD05C967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536EB49-81E7-4C6D-A524-94AF7FD77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BE713B-6533-458F-9145-EEF32C600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D90E0-B21C-4074-B3FA-69A66976994D}" type="datetimeFigureOut">
              <a:rPr lang="hr-HR" smtClean="0"/>
              <a:pPr/>
              <a:t>5.7.2022.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A2CA51E-B400-49FA-89DA-6BD7CD4CE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867B044-D63C-4146-8203-6321A09B3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8D79A-96C4-496D-A08F-251D4A77EED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28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7F97286-7157-40D6-8C08-E629AB9A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6011D7A-A8B2-4A06-B2E8-698BAECC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BE805C6-0315-4AC5-9879-6CB665F4C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770637-0440-4279-A301-724E96594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1A98E09-B1C9-409F-888A-01824647E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D4565-88A5-4934-90AF-88BE5E408D0E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141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6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6" indent="-171466" algn="l" defTabSz="6858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266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67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00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33" indent="-171466" algn="l" defTabSz="6858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3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arfil.produkcija@gmail.com" TargetMode="External"/><Relationship Id="rId7" Type="http://schemas.openxmlformats.org/officeDocument/2006/relationships/image" Target="../media/image70.png"/><Relationship Id="rId2" Type="http://schemas.openxmlformats.org/officeDocument/2006/relationships/hyperlink" Target="mailto:vjekoslav.martinic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hyperlink" Target="http://www.gkc-garesnica.eu" TargetMode="External"/><Relationship Id="rId4" Type="http://schemas.openxmlformats.org/officeDocument/2006/relationships/hyperlink" Target="mailto:romanafm@gmail.co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6BDEFD-5776-40A9-9D5F-382EBA442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978" y="616336"/>
            <a:ext cx="9144000" cy="2387600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accent1"/>
                </a:solidFill>
                <a:latin typeface="Georgia" panose="02040502050405020303" pitchFamily="18" charset="0"/>
              </a:rPr>
              <a:t>„IZ KULTURE U PODUZETNIŠTVO”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8390D64-A24E-490C-A767-11D671843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978" y="3248733"/>
            <a:ext cx="9144000" cy="1655762"/>
          </a:xfrm>
        </p:spPr>
        <p:txBody>
          <a:bodyPr/>
          <a:lstStyle/>
          <a:p>
            <a:endParaRPr lang="hr-HR" dirty="0"/>
          </a:p>
          <a:p>
            <a:r>
              <a:rPr lang="hr-HR" dirty="0">
                <a:latin typeface="Georgia" panose="02040502050405020303" pitchFamily="18" charset="0"/>
              </a:rPr>
              <a:t>DANI OTVORENIH VRATA GKC-a</a:t>
            </a:r>
          </a:p>
          <a:p>
            <a:r>
              <a:rPr lang="hr-HR" dirty="0">
                <a:latin typeface="Georgia" panose="02040502050405020303" pitchFamily="18" charset="0"/>
              </a:rPr>
              <a:t>01. i 02. travanj 2022. godine</a:t>
            </a:r>
          </a:p>
          <a:p>
            <a:endParaRPr lang="hr-HR" dirty="0">
              <a:latin typeface="Georgia" panose="02040502050405020303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E2DB0D2-42AD-4959-8608-34D038E6A6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36116" r="13423" b="48091"/>
          <a:stretch/>
        </p:blipFill>
        <p:spPr>
          <a:xfrm>
            <a:off x="2255002" y="861133"/>
            <a:ext cx="7217472" cy="130449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F056399-9EC7-4950-8FC0-AD6B6A453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59" y="4948421"/>
            <a:ext cx="5539758" cy="178749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6B1D5D9-BFF6-A53E-907A-B4064E000AAD}"/>
              </a:ext>
            </a:extLst>
          </p:cNvPr>
          <p:cNvSpPr txBox="1"/>
          <p:nvPr/>
        </p:nvSpPr>
        <p:spPr>
          <a:xfrm>
            <a:off x="4017108" y="4639373"/>
            <a:ext cx="474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Prezentaciju izradila Anamaria Martinić</a:t>
            </a:r>
          </a:p>
        </p:txBody>
      </p:sp>
    </p:spTree>
    <p:extLst>
      <p:ext uri="{BB962C8B-B14F-4D97-AF65-F5344CB8AC3E}">
        <p14:creationId xmlns:p14="http://schemas.microsoft.com/office/powerpoint/2010/main" val="1898154754"/>
      </p:ext>
    </p:extLst>
  </p:cSld>
  <p:clrMapOvr>
    <a:masterClrMapping/>
  </p:clrMapOvr>
  <p:transition spd="slow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9F669BA-D700-4D97-B155-E3A1EFD22A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36116" r="13423" b="48091"/>
          <a:stretch/>
        </p:blipFill>
        <p:spPr>
          <a:xfrm>
            <a:off x="2317069" y="88777"/>
            <a:ext cx="7217472" cy="130449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514CCAF-BFC0-4A02-8B1C-6EA19F67884D}"/>
              </a:ext>
            </a:extLst>
          </p:cNvPr>
          <p:cNvSpPr txBox="1"/>
          <p:nvPr/>
        </p:nvSpPr>
        <p:spPr>
          <a:xfrm>
            <a:off x="1544715" y="1304491"/>
            <a:ext cx="848705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1" dirty="0">
                <a:latin typeface="Georgia" panose="02040502050405020303" pitchFamily="18" charset="0"/>
              </a:rPr>
              <a:t>AKTIVNOSTI PROJEKTA:</a:t>
            </a:r>
          </a:p>
          <a:p>
            <a:endParaRPr lang="hr-HR" sz="1400" b="1" dirty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hr-HR" sz="1400" b="1" dirty="0">
                <a:latin typeface="Georgia" panose="02040502050405020303" pitchFamily="18" charset="0"/>
              </a:rPr>
              <a:t>Priprema društveno poduzetničkih aktivnosti i izrada poslovnog plana</a:t>
            </a:r>
          </a:p>
          <a:p>
            <a:endParaRPr lang="hr-HR" sz="1400" b="1" dirty="0">
              <a:latin typeface="Georgia" panose="02040502050405020303" pitchFamily="18" charset="0"/>
            </a:endParaRPr>
          </a:p>
          <a:p>
            <a:r>
              <a:rPr lang="hr-HR" sz="1400" b="1" dirty="0">
                <a:latin typeface="Georgia" panose="02040502050405020303" pitchFamily="18" charset="0"/>
              </a:rPr>
              <a:t>2. Jačanje kapaciteta postojećih pravnih subjekata i zaposlenika te nezaposlenih članova prijavitelja za provedbu društveno-poduzetničkih aktivnosti</a:t>
            </a:r>
            <a:r>
              <a:rPr lang="hr-HR" sz="1400" dirty="0">
                <a:latin typeface="Georgia" panose="02040502050405020303" pitchFamily="18" charset="0"/>
              </a:rPr>
              <a:t>: održati sedam treninga socijalnih vještina, edukacija strojnog vezenja, edukacija za izradu tradicijskih glazbala, edukacija za rad u tonskom studiju, edukacija za izradu narodnih nošnji,  nabavljena sva potrebna oprema za rad; održati 9 predavanja s područja poduzetničkih vještina, organizirati jedno studijsko putovanje u RH, ukupno 12 osoba s većom razinom znanja</a:t>
            </a:r>
          </a:p>
          <a:p>
            <a:endParaRPr lang="hr-HR" sz="1400" dirty="0">
              <a:latin typeface="Georgia" panose="02040502050405020303" pitchFamily="18" charset="0"/>
            </a:endParaRPr>
          </a:p>
          <a:p>
            <a:r>
              <a:rPr lang="hr-HR" sz="1400" b="1" dirty="0">
                <a:latin typeface="Georgia" panose="02040502050405020303" pitchFamily="18" charset="0"/>
              </a:rPr>
              <a:t>3. Provedba društveno poduzetničkih aktivnosti</a:t>
            </a:r>
            <a:r>
              <a:rPr lang="hr-HR" sz="1400" dirty="0">
                <a:latin typeface="Georgia" panose="02040502050405020303" pitchFamily="18" charset="0"/>
              </a:rPr>
              <a:t>: započeta gospodarska djelatnost udruge – izvršene usluge / izrađeni proizvodi, te izdani i naplaćeni računi u vrijednosti za djelatnosti društvenog poduzeća u minimalnom iznosu od 10% od ukupnih prihvatljivih troškova projekta. Uređen prostor udruge za obavljanje djelatnosti: ugrađena PVC stolarija, uređeni stropovi i zidovi. Nabavljena oprema za rad slijedećih djelatnosti: tonski studio, </a:t>
            </a:r>
            <a:r>
              <a:rPr lang="hr-HR" sz="1400" dirty="0" err="1">
                <a:latin typeface="Georgia" panose="02040502050405020303" pitchFamily="18" charset="0"/>
              </a:rPr>
              <a:t>šivaona</a:t>
            </a:r>
            <a:r>
              <a:rPr lang="hr-HR" sz="1400" dirty="0">
                <a:latin typeface="Georgia" panose="02040502050405020303" pitchFamily="18" charset="0"/>
              </a:rPr>
              <a:t> narodnih nošnji, obrada drva – izrada tradicijskih glazb. instrumenata. Zaposlenje 2 osoba, pripadnica teško </a:t>
            </a:r>
            <a:r>
              <a:rPr lang="hr-HR" sz="1400" dirty="0" err="1">
                <a:latin typeface="Georgia" panose="02040502050405020303" pitchFamily="18" charset="0"/>
              </a:rPr>
              <a:t>zapošljive</a:t>
            </a:r>
            <a:r>
              <a:rPr lang="hr-HR" sz="1400" dirty="0">
                <a:latin typeface="Georgia" panose="02040502050405020303" pitchFamily="18" charset="0"/>
              </a:rPr>
              <a:t> skupine.</a:t>
            </a:r>
          </a:p>
          <a:p>
            <a:endParaRPr lang="hr-HR" sz="1400" dirty="0">
              <a:latin typeface="Georgia" panose="02040502050405020303" pitchFamily="18" charset="0"/>
            </a:endParaRPr>
          </a:p>
          <a:p>
            <a:r>
              <a:rPr lang="hr-HR" sz="1400" b="1" dirty="0">
                <a:latin typeface="Georgia" panose="02040502050405020303" pitchFamily="18" charset="0"/>
              </a:rPr>
              <a:t>4. Aktivnosti širenja koncepta društvenog poduzetništva u RH</a:t>
            </a:r>
            <a:r>
              <a:rPr lang="hr-HR" sz="1400" dirty="0">
                <a:latin typeface="Georgia" panose="02040502050405020303" pitchFamily="18" charset="0"/>
              </a:rPr>
              <a:t>: nastup na sajmu u Garešnici, dani otvorenih vrata Udruge, izrađeni promotivni materijali i gostovanja u medijima; promocija društvenog poduzetništva i projekta preko društvenih mreža i na web stranicama nositelja i partnera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B6A71A3-DE48-4BBB-B13F-C08EA27B41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1794" y="5705696"/>
            <a:ext cx="3493406" cy="1127824"/>
          </a:xfrm>
          <a:prstGeom prst="rect">
            <a:avLst/>
          </a:prstGeom>
        </p:spPr>
      </p:pic>
      <p:pic>
        <p:nvPicPr>
          <p:cNvPr id="1028" name="Picture 4" descr="Several white arrows pointing upwards on a wooden w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999" y="837700"/>
            <a:ext cx="1665870" cy="111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367295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689F34-5B01-460E-8051-25ED51380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815" y="3052763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br>
              <a:rPr lang="hr-HR" sz="2200" b="1" dirty="0">
                <a:latin typeface="Georgia" panose="02040502050405020303" pitchFamily="18" charset="0"/>
              </a:rPr>
            </a:br>
            <a:r>
              <a:rPr lang="hr-HR" sz="2200" b="1" dirty="0">
                <a:latin typeface="Georgia" panose="02040502050405020303" pitchFamily="18" charset="0"/>
              </a:rPr>
              <a:t>Odrađene aktivnosti: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1. Izrađen poslovni plan Udruge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2. Izmijenjen Statut udruge- unesena gospodarska djelatnost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3. Zaposlen voditelj projekta na 100 % radnog vremena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4. Zaposlen stručni suradnik za ljudske resurse- partner na 24.73% radnog vremena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5. Završen trening socijalnih vještina- 7 predavanja, nositelj partner-udruga Krugovi za 9 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    nezaposlenih žena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6. Završena edukacije iz poduzetništva- 9 predavanja iz područja poduzetništva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7. Uređen prostor za obavljanje aktivnosti i kupljena IT oprema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8. Završena edukacija za rad na </a:t>
            </a:r>
            <a:r>
              <a:rPr lang="hr-HR" sz="1800" dirty="0" err="1">
                <a:latin typeface="Georgia" panose="02040502050405020303" pitchFamily="18" charset="0"/>
              </a:rPr>
              <a:t>štikerici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9. Završena edukacija za rad u tonskom studiju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10. Završena edukacija za izradu tradicijskih glazbala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11. Održano studijsko putovanje članova GKC-a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12. Završena edukacija za izradu tradicijskog ruha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13. Opremljen tonski studio</a:t>
            </a:r>
            <a:br>
              <a:rPr lang="hr-HR" sz="1800" dirty="0">
                <a:latin typeface="Georgia" panose="02040502050405020303" pitchFamily="18" charset="0"/>
              </a:rPr>
            </a:br>
            <a:r>
              <a:rPr lang="hr-HR" sz="1800" dirty="0">
                <a:latin typeface="Georgia" panose="02040502050405020303" pitchFamily="18" charset="0"/>
              </a:rPr>
              <a:t>14. Ukupno 12 osoba sa većom razinom znanja i vještina.</a:t>
            </a:r>
            <a:br>
              <a:rPr lang="hr-HR" sz="1800" dirty="0">
                <a:latin typeface="Georgia" panose="02040502050405020303" pitchFamily="18" charset="0"/>
              </a:rPr>
            </a:br>
            <a:endParaRPr lang="hr-HR" sz="1800" dirty="0">
              <a:latin typeface="Georgia" panose="02040502050405020303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E389933-8965-41D2-931E-23AE1F9508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2296" y="162142"/>
            <a:ext cx="6693988" cy="12071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9AFC24D-E591-4460-83AC-EB5D557597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5341" y="3737434"/>
            <a:ext cx="4140992" cy="13347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5837" y="5246575"/>
            <a:ext cx="170702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0442"/>
      </p:ext>
    </p:extLst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933946-B931-4F2D-8E20-B1C9948A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360"/>
            <a:ext cx="10515600" cy="1325563"/>
          </a:xfrm>
        </p:spPr>
        <p:txBody>
          <a:bodyPr/>
          <a:lstStyle/>
          <a:p>
            <a:r>
              <a:rPr lang="hr-HR" dirty="0">
                <a:latin typeface="Georgia" panose="02040502050405020303" pitchFamily="18" charset="0"/>
              </a:rPr>
              <a:t>01. travanj 2021.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2AC9AD-5F4E-4E17-8039-E9B2A43F3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83" y="2340419"/>
            <a:ext cx="10515600" cy="4351338"/>
          </a:xfrm>
        </p:spPr>
        <p:txBody>
          <a:bodyPr/>
          <a:lstStyle/>
          <a:p>
            <a:r>
              <a:rPr lang="hr-HR" dirty="0">
                <a:latin typeface="Georgia" panose="02040502050405020303" pitchFamily="18" charset="0"/>
              </a:rPr>
              <a:t>POČETAK GOSPODARSKE DJELATNOSTI</a:t>
            </a:r>
          </a:p>
          <a:p>
            <a:r>
              <a:rPr lang="hr-HR" sz="2000" dirty="0">
                <a:latin typeface="Georgia" panose="02040502050405020303" pitchFamily="18" charset="0"/>
              </a:rPr>
              <a:t>Opremljena </a:t>
            </a:r>
            <a:r>
              <a:rPr lang="hr-HR" sz="2000" dirty="0" err="1">
                <a:latin typeface="Georgia" panose="02040502050405020303" pitchFamily="18" charset="0"/>
              </a:rPr>
              <a:t>šivaonica</a:t>
            </a:r>
            <a:r>
              <a:rPr lang="hr-HR" sz="2000" dirty="0">
                <a:latin typeface="Georgia" panose="02040502050405020303" pitchFamily="18" charset="0"/>
              </a:rPr>
              <a:t> narodnih nošnji</a:t>
            </a:r>
          </a:p>
          <a:p>
            <a:r>
              <a:rPr lang="hr-HR" sz="2000" dirty="0">
                <a:latin typeface="Georgia" panose="02040502050405020303" pitchFamily="18" charset="0"/>
              </a:rPr>
              <a:t>Radionica izrade tradicijskih glazbala</a:t>
            </a:r>
          </a:p>
          <a:p>
            <a:r>
              <a:rPr lang="hr-HR" sz="2000" dirty="0">
                <a:latin typeface="Georgia" panose="02040502050405020303" pitchFamily="18" charset="0"/>
              </a:rPr>
              <a:t>Tonski studio</a:t>
            </a:r>
          </a:p>
          <a:p>
            <a:pPr>
              <a:buFontTx/>
              <a:buChar char="-"/>
            </a:pPr>
            <a:r>
              <a:rPr lang="hr-HR" sz="2000" dirty="0">
                <a:latin typeface="Georgia" panose="02040502050405020303" pitchFamily="18" charset="0"/>
              </a:rPr>
              <a:t>Zaposlena krojačica na puno radno vrijeme</a:t>
            </a:r>
          </a:p>
          <a:p>
            <a:pPr>
              <a:buFontTx/>
              <a:buChar char="-"/>
            </a:pPr>
            <a:r>
              <a:rPr lang="hr-HR" sz="2000" dirty="0">
                <a:latin typeface="Georgia" panose="02040502050405020303" pitchFamily="18" charset="0"/>
              </a:rPr>
              <a:t>Zaposlen administrator/knjigovođa na pola radnog vremena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076E3F8-102D-4966-A151-98843A2D90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9642" y="5270181"/>
            <a:ext cx="4410282" cy="14215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E9F8F86-5884-4980-8E66-A66D260050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7367" y="52871"/>
            <a:ext cx="6693988" cy="1207113"/>
          </a:xfrm>
          <a:prstGeom prst="rect">
            <a:avLst/>
          </a:prstGeom>
        </p:spPr>
      </p:pic>
      <p:pic>
        <p:nvPicPr>
          <p:cNvPr id="4098" name="Picture 2" descr="space gray iPhone 6 on table near magic keybo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3" y="5032502"/>
            <a:ext cx="2487639" cy="16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erson sewing green textile using white electric sewing mach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37" y="1233126"/>
            <a:ext cx="2668246" cy="17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02941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EC3408-27C8-8ABC-5A4D-9421A5E9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5"/>
                </a:solidFill>
                <a:latin typeface="Georgia" panose="02040502050405020303" pitchFamily="18" charset="0"/>
              </a:rPr>
              <a:t>Što je društveno poduzetništvo?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C98E515-BF28-1273-1AFF-DDABF57D3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85" y="1778733"/>
            <a:ext cx="10515600" cy="4351338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Georgia" panose="02040502050405020303" pitchFamily="18" charset="0"/>
              </a:rPr>
              <a:t>Društveno poduzetništvo predstavlja oblik poslovanja vođen primarno društvenim ciljevima te stvaranjem pozitivnog društvenog i okolišnog učinka.</a:t>
            </a:r>
          </a:p>
          <a:p>
            <a:pPr marL="0" indent="0">
              <a:buNone/>
            </a:pPr>
            <a:endParaRPr lang="hr-HR" sz="2000" dirty="0">
              <a:latin typeface="Georgia" panose="02040502050405020303" pitchFamily="18" charset="0"/>
            </a:endParaRPr>
          </a:p>
          <a:p>
            <a:r>
              <a:rPr lang="hr-HR" sz="2000" dirty="0">
                <a:latin typeface="Georgia" panose="02040502050405020303" pitchFamily="18" charset="0"/>
              </a:rPr>
              <a:t>Društveno poduzetništvo je koncept koji pokreće stvaranje ekonomske i društvene vrijednosti kroz izgradnju novih vrijednosti i društvenih promjena koje zadovoljavaju potrebe i nude zapošljavanje teško </a:t>
            </a:r>
            <a:r>
              <a:rPr lang="hr-HR" sz="2000" dirty="0" err="1">
                <a:latin typeface="Georgia" panose="02040502050405020303" pitchFamily="18" charset="0"/>
              </a:rPr>
              <a:t>zapošljivih</a:t>
            </a:r>
            <a:r>
              <a:rPr lang="hr-HR" sz="2000" dirty="0">
                <a:latin typeface="Georgia" panose="02040502050405020303" pitchFamily="18" charset="0"/>
              </a:rPr>
              <a:t> i marginaliziranih društvenih kategorija.</a:t>
            </a:r>
          </a:p>
          <a:p>
            <a:pPr marL="0" indent="0">
              <a:buNone/>
            </a:pPr>
            <a:endParaRPr lang="hr-HR" sz="2000" dirty="0">
              <a:latin typeface="Georgia" panose="02040502050405020303" pitchFamily="18" charset="0"/>
            </a:endParaRPr>
          </a:p>
          <a:p>
            <a:r>
              <a:rPr lang="hr-HR" sz="2000" dirty="0">
                <a:latin typeface="Georgia" panose="02040502050405020303" pitchFamily="18" charset="0"/>
              </a:rPr>
              <a:t>Za razliku od tradicionalnog poduzetništva, profit koji se ostvaruje putem ovakvog modela poduzetništva reinvestira se ulaganjem u zajednicu ili se koristi za provedbu ostalih programa i ciljeva koji doprinose poboljšanju uvjeta življenja, očuvanju okoliša i održivom razvoju.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2440195-CC7F-B4A0-E65C-9E6430C4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49" y="5680785"/>
            <a:ext cx="3285467" cy="10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21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D985DBE-A553-1C85-9B08-529C0097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333" y="5133708"/>
            <a:ext cx="4413887" cy="142049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71A516C-7EE3-CE5D-DA8C-1A6F72E2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62" y="1167334"/>
            <a:ext cx="7870092" cy="39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accent5"/>
                </a:solidFill>
                <a:latin typeface="Georgia" panose="02040502050405020303" pitchFamily="18" charset="0"/>
              </a:rPr>
              <a:t>Razlike poslovanja društvenog i privatnog poduzeća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408225"/>
              </p:ext>
            </p:extLst>
          </p:nvPr>
        </p:nvGraphicFramePr>
        <p:xfrm>
          <a:off x="956482" y="1344246"/>
          <a:ext cx="7886268" cy="3563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3134">
                  <a:extLst>
                    <a:ext uri="{9D8B030D-6E8A-4147-A177-3AD203B41FA5}">
                      <a16:colId xmlns:a16="http://schemas.microsoft.com/office/drawing/2014/main" val="3791540903"/>
                    </a:ext>
                  </a:extLst>
                </a:gridCol>
                <a:gridCol w="3943134">
                  <a:extLst>
                    <a:ext uri="{9D8B030D-6E8A-4147-A177-3AD203B41FA5}">
                      <a16:colId xmlns:a16="http://schemas.microsoft.com/office/drawing/2014/main" val="1814275028"/>
                    </a:ext>
                  </a:extLst>
                </a:gridCol>
              </a:tblGrid>
              <a:tr h="419069">
                <a:tc>
                  <a:txBody>
                    <a:bodyPr/>
                    <a:lstStyle/>
                    <a:p>
                      <a:r>
                        <a:rPr lang="hr-HR" sz="1800" b="1" dirty="0">
                          <a:latin typeface="Georgia" panose="02040502050405020303" pitchFamily="18" charset="0"/>
                        </a:rPr>
                        <a:t>Društveno poduzeće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r>
                        <a:rPr lang="hr-HR" sz="1800" b="1" dirty="0">
                          <a:latin typeface="Georgia" panose="02040502050405020303" pitchFamily="18" charset="0"/>
                        </a:rPr>
                        <a:t>Privatno profitno poduzeće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3638266559"/>
                  </a:ext>
                </a:extLst>
              </a:tr>
              <a:tr h="314474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Cilj: osnažiti zaposlenike/zajednicu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Demokratsko donošenje odluka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Odgovornost prema okolišu/zajednici je temeljno načelo djelovanja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Provodi financijsku reviziju i mjeri društveni utjecaj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Vođeno komercijalnim, društvenim i ekološkim ciljevima</a:t>
                      </a: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Cilj: nadgledati i kontrolirati zaposlenike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Odlučivanje na temelju količine udjela (dionica)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Odgovornost prema okolišu/zajednici ne vide kao njihovu odgovornost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Provodi financijsku reviziju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hr-HR" sz="1800" dirty="0">
                          <a:latin typeface="Georgia" panose="02040502050405020303" pitchFamily="18" charset="0"/>
                        </a:rPr>
                        <a:t>Vođeno komercijalnim ciljevima</a:t>
                      </a: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541814784"/>
                  </a:ext>
                </a:extLst>
              </a:tr>
            </a:tbl>
          </a:graphicData>
        </a:graphic>
      </p:graphicFrame>
      <p:pic>
        <p:nvPicPr>
          <p:cNvPr id="3" name="Slika 2">
            <a:extLst>
              <a:ext uri="{FF2B5EF4-FFF2-40B4-BE49-F238E27FC236}">
                <a16:creationId xmlns:a16="http://schemas.microsoft.com/office/drawing/2014/main" id="{CF512A55-8639-B63C-D487-D0067582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88" y="5340907"/>
            <a:ext cx="3394882" cy="10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3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chemeClr val="accent5"/>
                </a:solidFill>
                <a:latin typeface="Georgia" panose="02040502050405020303" pitchFamily="18" charset="0"/>
              </a:rPr>
              <a:t>Društveno poduzetništvo – 3P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1800" dirty="0">
                <a:latin typeface="Georgia" panose="02040502050405020303" pitchFamily="18" charset="0"/>
              </a:rPr>
              <a:t>Društveno poduzetništvo funkcionira po modelu trostruke bilance (tzv. </a:t>
            </a:r>
            <a:r>
              <a:rPr lang="hr-HR" sz="1800" b="1" dirty="0">
                <a:latin typeface="Georgia" panose="02040502050405020303" pitchFamily="18" charset="0"/>
              </a:rPr>
              <a:t>3P model</a:t>
            </a:r>
            <a:r>
              <a:rPr lang="hr-HR" sz="1800" dirty="0">
                <a:latin typeface="Georgia" panose="02040502050405020303" pitchFamily="18" charset="0"/>
              </a:rPr>
              <a:t>): </a:t>
            </a:r>
          </a:p>
          <a:p>
            <a:endParaRPr lang="hr-HR" sz="1800" dirty="0">
              <a:latin typeface="Georgia" panose="02040502050405020303" pitchFamily="18" charset="0"/>
            </a:endParaRPr>
          </a:p>
          <a:p>
            <a:pPr lvl="1"/>
            <a:r>
              <a:rPr lang="hr-HR" sz="1800" b="1" dirty="0">
                <a:latin typeface="Georgia" panose="02040502050405020303" pitchFamily="18" charset="0"/>
              </a:rPr>
              <a:t>PEOPLE</a:t>
            </a:r>
            <a:r>
              <a:rPr lang="hr-HR" sz="1800" dirty="0">
                <a:latin typeface="Georgia" panose="02040502050405020303" pitchFamily="18" charset="0"/>
              </a:rPr>
              <a:t> (ravnopravnost i jednake mogućnosti za sve)</a:t>
            </a:r>
          </a:p>
          <a:p>
            <a:pPr lvl="1"/>
            <a:endParaRPr lang="hr-HR" sz="1800" dirty="0">
              <a:latin typeface="Georgia" panose="02040502050405020303" pitchFamily="18" charset="0"/>
            </a:endParaRPr>
          </a:p>
          <a:p>
            <a:pPr lvl="1"/>
            <a:r>
              <a:rPr lang="hr-HR" sz="1800" b="1" dirty="0">
                <a:latin typeface="Georgia" panose="02040502050405020303" pitchFamily="18" charset="0"/>
              </a:rPr>
              <a:t>PLANET</a:t>
            </a:r>
            <a:r>
              <a:rPr lang="hr-HR" sz="1800" dirty="0">
                <a:latin typeface="Georgia" panose="02040502050405020303" pitchFamily="18" charset="0"/>
              </a:rPr>
              <a:t> (zaštita okoliša)</a:t>
            </a:r>
          </a:p>
          <a:p>
            <a:pPr lvl="1"/>
            <a:endParaRPr lang="hr-HR" sz="1800" dirty="0">
              <a:latin typeface="Georgia" panose="02040502050405020303" pitchFamily="18" charset="0"/>
            </a:endParaRPr>
          </a:p>
          <a:p>
            <a:pPr lvl="1"/>
            <a:r>
              <a:rPr lang="hr-HR" sz="1800" b="1" dirty="0">
                <a:latin typeface="Georgia" panose="02040502050405020303" pitchFamily="18" charset="0"/>
              </a:rPr>
              <a:t>PROFIT</a:t>
            </a:r>
            <a:r>
              <a:rPr lang="hr-HR" sz="1800" dirty="0">
                <a:latin typeface="Georgia" panose="02040502050405020303" pitchFamily="18" charset="0"/>
              </a:rPr>
              <a:t> (financijska održivost i ponovno investiranje profita)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F5BCCC4-9628-8ABB-1382-1569562B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440" y="5334930"/>
            <a:ext cx="3598081" cy="11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8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5B3280A-C1DD-4099-B01D-F27E96C352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7526" y="535004"/>
            <a:ext cx="6693988" cy="12071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882F227-A2FF-4A7D-87C1-B71F62775A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596" y="5505356"/>
            <a:ext cx="3470456" cy="11168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BA7045A-617A-4F15-3BCA-A9091F2D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260" y="1737755"/>
            <a:ext cx="5775128" cy="35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29338"/>
      </p:ext>
    </p:extLst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A27FF3C-AE34-ACF3-C37B-B50BF88E0000}"/>
              </a:ext>
            </a:extLst>
          </p:cNvPr>
          <p:cNvSpPr txBox="1"/>
          <p:nvPr/>
        </p:nvSpPr>
        <p:spPr>
          <a:xfrm>
            <a:off x="851876" y="773723"/>
            <a:ext cx="103241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1"/>
                </a:solidFill>
                <a:latin typeface="Georgia" panose="02040502050405020303" pitchFamily="18" charset="0"/>
              </a:rPr>
              <a:t>A gdje smo tu MI?</a:t>
            </a:r>
          </a:p>
          <a:p>
            <a:endParaRPr lang="hr-HR" dirty="0"/>
          </a:p>
          <a:p>
            <a:r>
              <a:rPr lang="hr-HR" sz="1400" dirty="0">
                <a:latin typeface="Georgia" panose="02040502050405020303" pitchFamily="18" charset="0"/>
              </a:rPr>
              <a:t>Tijekom svog djelovanja na kulturnoj sceni RH, a suočeni s nedostatkom sredstava, uočili smo specifičnu tržišnu nišu koju bi mogli zadovoljiti svojim djelovanjem i radom uvodeći gospodarske djelatnosti u svoj redovan rad, a ujedno i pomoći zajednici, odnosno započeti svoje poslovanje prema društveno-poduzetničkim načelima.</a:t>
            </a:r>
          </a:p>
          <a:p>
            <a:r>
              <a:rPr lang="hr-HR" sz="1400" dirty="0">
                <a:latin typeface="Georgia" panose="02040502050405020303" pitchFamily="18" charset="0"/>
              </a:rPr>
              <a:t>Radi se o potrebama tržišta za šivanjem i posudbom narodnih nošnji koje su potrebne kulturno-umjetničkim društvima.</a:t>
            </a:r>
          </a:p>
          <a:p>
            <a:endParaRPr lang="hr-HR" sz="1400" dirty="0">
              <a:latin typeface="Georgia" panose="02040502050405020303" pitchFamily="18" charset="0"/>
            </a:endParaRPr>
          </a:p>
          <a:p>
            <a:r>
              <a:rPr lang="hr-HR" sz="1400" dirty="0">
                <a:latin typeface="Georgia" panose="02040502050405020303" pitchFamily="18" charset="0"/>
              </a:rPr>
              <a:t>Izrada narodnih nošnji zahtjeva 2 vrste znanja: etnografska (koja udruga posjeduje, kroz izobrazbu i iskustvo članova u dugogodišnjem bavljenju kulturnom baštinom), te znanja krojenja, šivanja, vezenja i dr., koja posjeduju žene starije od 50 godina (teško </a:t>
            </a:r>
            <a:r>
              <a:rPr lang="hr-HR" sz="1400" dirty="0" err="1">
                <a:latin typeface="Georgia" panose="02040502050405020303" pitchFamily="18" charset="0"/>
              </a:rPr>
              <a:t>zapošljiva</a:t>
            </a:r>
            <a:r>
              <a:rPr lang="hr-HR" sz="1400" dirty="0">
                <a:latin typeface="Georgia" panose="02040502050405020303" pitchFamily="18" charset="0"/>
              </a:rPr>
              <a:t> skupina na HZZ), koje su ostale bez posla stečajem tekstilne industrije „</a:t>
            </a:r>
            <a:r>
              <a:rPr lang="hr-HR" sz="1400" dirty="0" err="1">
                <a:latin typeface="Georgia" panose="02040502050405020303" pitchFamily="18" charset="0"/>
              </a:rPr>
              <a:t>Modea</a:t>
            </a:r>
            <a:r>
              <a:rPr lang="hr-HR" sz="1400" dirty="0">
                <a:latin typeface="Georgia" panose="02040502050405020303" pitchFamily="18" charset="0"/>
              </a:rPr>
              <a:t>“ u Garešnici (članice udruge).</a:t>
            </a:r>
          </a:p>
          <a:p>
            <a:endParaRPr lang="hr-HR" sz="1400" dirty="0">
              <a:latin typeface="Georgia" panose="02040502050405020303" pitchFamily="18" charset="0"/>
            </a:endParaRPr>
          </a:p>
          <a:p>
            <a:r>
              <a:rPr lang="hr-HR" sz="1400" dirty="0">
                <a:latin typeface="Georgia" panose="02040502050405020303" pitchFamily="18" charset="0"/>
              </a:rPr>
              <a:t>U svoje gospodarske djelatnosti unijeli smo i izradu koreografija, glazbenih obrada (za klijente kulturno-umjetnička društva širom RH i inozemstva), izradu tradicijskih glazbala, kao i djelatnost tonskog studija. Znanja potrebna za takve poslove djelomično imamo u udruzi (član udruge Vjekoslav Martinić dugi niz godina izrađuje tradicijska glazbala i održava radionice izrade takvih glazbala i sviranja na njima za KUD-ove u Hrvatskoj i inozemstvu te Filip Martinić, profesionalni pjevač, plesač u Nacionalnom ansamblu LADO); </a:t>
            </a:r>
            <a:r>
              <a:rPr lang="hr-HR" sz="1400" dirty="0" err="1">
                <a:latin typeface="Georgia" panose="02040502050405020303" pitchFamily="18" charset="0"/>
              </a:rPr>
              <a:t>aza</a:t>
            </a:r>
            <a:r>
              <a:rPr lang="hr-HR" sz="1400" dirty="0">
                <a:latin typeface="Georgia" panose="02040502050405020303" pitchFamily="18" charset="0"/>
              </a:rPr>
              <a:t> neke djelatnosti su potrebne dodatne edukacije ( sve smo prošli kroz aktivnost Jačanje kapaciteta udruga…)</a:t>
            </a:r>
          </a:p>
          <a:p>
            <a:endParaRPr lang="hr-HR" sz="1400" dirty="0">
              <a:latin typeface="Georgia" panose="02040502050405020303" pitchFamily="18" charset="0"/>
            </a:endParaRPr>
          </a:p>
          <a:p>
            <a:endParaRPr lang="hr-HR" sz="1400" dirty="0">
              <a:latin typeface="Georgia" panose="02040502050405020303" pitchFamily="18" charset="0"/>
            </a:endParaRPr>
          </a:p>
          <a:p>
            <a:endParaRPr lang="hr-HR" sz="1400" dirty="0">
              <a:latin typeface="Georgia" panose="02040502050405020303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8D65834-E0BC-9190-B2D5-F08ECC6C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616" y="5605815"/>
            <a:ext cx="3289724" cy="10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18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405FC2-587D-4CD1-A46E-3A189D1B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48" y="1239291"/>
            <a:ext cx="10515600" cy="1325563"/>
          </a:xfrm>
        </p:spPr>
        <p:txBody>
          <a:bodyPr>
            <a:normAutofit/>
          </a:bodyPr>
          <a:lstStyle/>
          <a:p>
            <a:r>
              <a:rPr lang="hr-HR" sz="20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Šivaonica</a:t>
            </a:r>
            <a:br>
              <a:rPr lang="hr-HR" sz="2000" b="1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r>
              <a:rPr lang="hr-HR" sz="2000" b="1" dirty="0">
                <a:solidFill>
                  <a:schemeClr val="accent1"/>
                </a:solidFill>
                <a:latin typeface="Georgia" panose="02040502050405020303" pitchFamily="18" charset="0"/>
              </a:rPr>
              <a:t>-oprema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2A57F1D-244D-44AC-A586-3B4C8C05F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6" r="23850"/>
          <a:stretch/>
        </p:blipFill>
        <p:spPr>
          <a:xfrm>
            <a:off x="4294506" y="3008923"/>
            <a:ext cx="2361235" cy="313397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4E55D78-26F2-45A4-9484-E645D1CB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80" y="441568"/>
            <a:ext cx="2350478" cy="313397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6D87D00-9BED-48CA-A428-C4669DC6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0" y="2761029"/>
            <a:ext cx="2275560" cy="303408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791DCED-6014-4BA6-AB66-28B23FDAE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8" y="476067"/>
            <a:ext cx="2680677" cy="201050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408E9C6-FDB4-4F4A-BDF0-EB4ABAE17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33" y="3837355"/>
            <a:ext cx="2917742" cy="218830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55F0276-DEEC-47A1-B022-5605536ED1E5}"/>
              </a:ext>
            </a:extLst>
          </p:cNvPr>
          <p:cNvSpPr txBox="1"/>
          <p:nvPr/>
        </p:nvSpPr>
        <p:spPr>
          <a:xfrm>
            <a:off x="559741" y="53044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accent1"/>
                </a:solidFill>
                <a:latin typeface="Georgia" panose="02040502050405020303" pitchFamily="18" charset="0"/>
              </a:rPr>
              <a:t>I EVO GA- TU SMO </a:t>
            </a:r>
            <a:r>
              <a:rPr lang="hr-HR" sz="2000" dirty="0">
                <a:solidFill>
                  <a:schemeClr val="accent1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</a:t>
            </a:r>
            <a:endParaRPr lang="hr-HR" sz="200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3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B532544C-4937-401C-B59C-C01E665EC3CD}"/>
              </a:ext>
            </a:extLst>
          </p:cNvPr>
          <p:cNvSpPr txBox="1"/>
          <p:nvPr/>
        </p:nvSpPr>
        <p:spPr>
          <a:xfrm>
            <a:off x="1979719" y="1599828"/>
            <a:ext cx="8060925" cy="3348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784860" algn="l"/>
              </a:tabLst>
            </a:pPr>
            <a:r>
              <a:rPr lang="hr-HR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Europski socijalni fond u sklopu Operativnog programa Učinkoviti ljudski potencijali 2014.-2020. raspisao je natječaj za dostavu projektnih prijedloga -Jačanje poslovanja društvenih poduzetnika – faza I. 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784860" algn="l"/>
              </a:tabLst>
            </a:pPr>
            <a:r>
              <a:rPr lang="hr-HR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Projektni prijedlog „Iz kulture u poduzetništvo“ odobren je  18. srpnja 2020. 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784860" algn="l"/>
              </a:tabLst>
            </a:pPr>
            <a:r>
              <a:rPr lang="hr-HR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Gareš'ki</a:t>
            </a:r>
            <a:r>
              <a:rPr lang="hr-HR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kulturni centar-Garešnica u partnerstvu s udrugom -Centar za edukaciju, savjetovanje i humanitarno djelovanje Krugovi kreću s provedbom projekta 01.10.2020.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784860" algn="l"/>
              </a:tabLst>
            </a:pPr>
            <a:r>
              <a:rPr lang="hr-HR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Ministarstvo rada, mirovinskoga sustava, obitelji i socijalne politike Posredničko je tijelo razine 1, Nacionalna zaklada za razvoj civilnog društva je Posredničko je tijelo razine 2. 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F76445B-D9E4-4950-88C5-C3C1B5424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61" y="4948822"/>
            <a:ext cx="5229040" cy="16872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FF78325-72CA-44C5-9B66-CF265B07F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36116" r="13423" b="48091"/>
          <a:stretch/>
        </p:blipFill>
        <p:spPr>
          <a:xfrm>
            <a:off x="1979719" y="75918"/>
            <a:ext cx="7217472" cy="1304491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9264" y="324981"/>
            <a:ext cx="1910149" cy="127484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5504" y="5222415"/>
            <a:ext cx="170702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6428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B49DD8-2680-4B3E-8861-9400F6A9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solidFill>
                  <a:schemeClr val="accent1"/>
                </a:solidFill>
                <a:latin typeface="Georgia" panose="02040502050405020303" pitchFamily="18" charset="0"/>
              </a:rPr>
              <a:t>Tonski studio- prije i poslije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FD769EF-908D-4FD4-88FC-BFAF0FF7E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06" y="1766276"/>
            <a:ext cx="2427694" cy="431800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7388E4E-80C2-42A9-8CB4-3DFB31E57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08" y="1766278"/>
            <a:ext cx="2427694" cy="431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443CBE6-756A-465D-A24B-6AF3D3910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66276"/>
            <a:ext cx="2427694" cy="43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8D840-813F-4848-B9DA-B23BB811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Radionica tradicijskih glazbala</a:t>
            </a:r>
            <a:br>
              <a:rPr lang="hr-HR" sz="2400" b="1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r>
              <a:rPr lang="hr-HR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- strojevi: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E783BC6-B4F8-4813-83F6-05700CE22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r="9399" b="5647"/>
          <a:stretch/>
        </p:blipFill>
        <p:spPr>
          <a:xfrm>
            <a:off x="865827" y="1867875"/>
            <a:ext cx="1862932" cy="368886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4B49B0F-EB49-44F4-B61E-A2C6AD94F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9487" r="11761" b="26724"/>
          <a:stretch/>
        </p:blipFill>
        <p:spPr>
          <a:xfrm>
            <a:off x="7033846" y="1881552"/>
            <a:ext cx="2180493" cy="36888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FF9E556-6C57-4C22-A828-C9941EDF1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5" t="9914" r="5429" b="32193"/>
          <a:stretch/>
        </p:blipFill>
        <p:spPr>
          <a:xfrm>
            <a:off x="9741076" y="1881552"/>
            <a:ext cx="1870302" cy="368886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0AF53AB-EB14-499B-896D-FA14B583C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5817" r="14910" b="9787"/>
          <a:stretch/>
        </p:blipFill>
        <p:spPr>
          <a:xfrm>
            <a:off x="2855351" y="1881552"/>
            <a:ext cx="4051903" cy="23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96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E82B5E-A3D6-4619-AA46-409EC254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/>
                </a:solidFill>
                <a:latin typeface="Georgia" panose="02040502050405020303" pitchFamily="18" charset="0"/>
              </a:rPr>
              <a:t>Naši proizvodi:</a:t>
            </a:r>
            <a:br>
              <a:rPr lang="hr-HR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r>
              <a:rPr lang="hr-HR" dirty="0" err="1">
                <a:solidFill>
                  <a:schemeClr val="accent1"/>
                </a:solidFill>
                <a:latin typeface="Georgia" panose="02040502050405020303" pitchFamily="18" charset="0"/>
              </a:rPr>
              <a:t>šivaonica</a:t>
            </a:r>
            <a:endParaRPr lang="hr-HR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51C4364D-B556-4C2F-A162-7B11ABF4E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61" y="1152607"/>
            <a:ext cx="3696062" cy="166348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101A3B31-E0A9-4657-922F-6C071509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61" y="3941502"/>
            <a:ext cx="3696063" cy="166348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8397E00-BF16-4AE6-8CB7-1B2EA60D6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2" y="2406902"/>
            <a:ext cx="3866708" cy="3069199"/>
          </a:xfrm>
          <a:prstGeom prst="rect">
            <a:avLst/>
          </a:prstGeom>
        </p:spPr>
      </p:pic>
      <p:sp>
        <p:nvSpPr>
          <p:cNvPr id="6" name="Tekstni okvir 18">
            <a:extLst>
              <a:ext uri="{FF2B5EF4-FFF2-40B4-BE49-F238E27FC236}">
                <a16:creationId xmlns:a16="http://schemas.microsoft.com/office/drawing/2014/main" id="{FDCDCE09-AD62-4961-AE95-DD5223FAAB12}"/>
              </a:ext>
            </a:extLst>
          </p:cNvPr>
          <p:cNvSpPr txBox="1"/>
          <p:nvPr/>
        </p:nvSpPr>
        <p:spPr>
          <a:xfrm>
            <a:off x="1010091" y="5533292"/>
            <a:ext cx="3554093" cy="65902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93620" algn="l"/>
              </a:tabLst>
            </a:pP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Suvenir TZ Sjeverna Moslavina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93620" algn="l"/>
              </a:tabLst>
            </a:pP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„Lutke u nošnjama bijele Moslavine“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ni okvir 19">
            <a:extLst>
              <a:ext uri="{FF2B5EF4-FFF2-40B4-BE49-F238E27FC236}">
                <a16:creationId xmlns:a16="http://schemas.microsoft.com/office/drawing/2014/main" id="{3CB11A55-A21A-4FD1-93EE-7BFE9FA1BA9F}"/>
              </a:ext>
            </a:extLst>
          </p:cNvPr>
          <p:cNvSpPr txBox="1"/>
          <p:nvPr/>
        </p:nvSpPr>
        <p:spPr>
          <a:xfrm>
            <a:off x="6470111" y="3273284"/>
            <a:ext cx="2831224" cy="31143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93620" algn="l"/>
              </a:tabLst>
            </a:pP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Platnene torbe sa </a:t>
            </a:r>
            <a:r>
              <a:rPr lang="hr-HR" sz="140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štikanim</a:t>
            </a: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logom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45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70B30CC-1AB9-4736-88AE-6AB694717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0074" y="646234"/>
            <a:ext cx="4022079" cy="241862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E5A98AC-3D62-468E-A8CC-1D3B0359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5" y="543695"/>
            <a:ext cx="1967775" cy="262370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13E4A92-40D6-44E1-8E96-FAC303B56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78" y="543695"/>
            <a:ext cx="1991859" cy="265581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6A67D82-49BC-4E75-A1C2-1252E7ADF2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r="19366"/>
          <a:stretch/>
        </p:blipFill>
        <p:spPr>
          <a:xfrm>
            <a:off x="8341318" y="3831030"/>
            <a:ext cx="3263237" cy="217042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1D949DD-46A5-4687-B7ED-68628369A5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20733" r="11447" b="4720"/>
          <a:stretch/>
        </p:blipFill>
        <p:spPr>
          <a:xfrm>
            <a:off x="359009" y="3922345"/>
            <a:ext cx="4372445" cy="196263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86D7F78-D1FF-4B11-820C-83AA8B47FB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753" r="19487"/>
          <a:stretch/>
        </p:blipFill>
        <p:spPr>
          <a:xfrm>
            <a:off x="5023258" y="3805867"/>
            <a:ext cx="3046048" cy="2195589"/>
          </a:xfrm>
          <a:prstGeom prst="rect">
            <a:avLst/>
          </a:prstGeom>
        </p:spPr>
      </p:pic>
      <p:sp>
        <p:nvSpPr>
          <p:cNvPr id="8" name="Tekstni okvir 20">
            <a:extLst>
              <a:ext uri="{FF2B5EF4-FFF2-40B4-BE49-F238E27FC236}">
                <a16:creationId xmlns:a16="http://schemas.microsoft.com/office/drawing/2014/main" id="{B0EC9CFF-0FE4-441D-A150-24A43FC96EE2}"/>
              </a:ext>
            </a:extLst>
          </p:cNvPr>
          <p:cNvSpPr txBox="1"/>
          <p:nvPr/>
        </p:nvSpPr>
        <p:spPr>
          <a:xfrm>
            <a:off x="3649786" y="3325690"/>
            <a:ext cx="4691532" cy="31143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Muški prsluci- Sveta Nedjelja i Strmec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03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2F16C72-4C9E-46DE-A137-5DD81E3C2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93" y="745958"/>
            <a:ext cx="3018422" cy="53660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A616DB-C2FE-40E9-8602-270AE3D80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72" y="1203158"/>
            <a:ext cx="3176337" cy="423511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052B8B7-51F9-4845-9CE3-3897A9CD8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92" y="1203158"/>
            <a:ext cx="3176337" cy="4235116"/>
          </a:xfrm>
          <a:prstGeom prst="rect">
            <a:avLst/>
          </a:prstGeom>
        </p:spPr>
      </p:pic>
      <p:sp>
        <p:nvSpPr>
          <p:cNvPr id="6" name="Tekstni okvir 21">
            <a:extLst>
              <a:ext uri="{FF2B5EF4-FFF2-40B4-BE49-F238E27FC236}">
                <a16:creationId xmlns:a16="http://schemas.microsoft.com/office/drawing/2014/main" id="{7D3443C2-2914-4EDE-8559-C0DC91A6AFC2}"/>
              </a:ext>
            </a:extLst>
          </p:cNvPr>
          <p:cNvSpPr txBox="1"/>
          <p:nvPr/>
        </p:nvSpPr>
        <p:spPr>
          <a:xfrm>
            <a:off x="5705231" y="5540131"/>
            <a:ext cx="4532923" cy="68580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Nošnje bijele Moslavine, Bilogore, Podravine, Međimurja, Primoštena i Mađara iz zapadne Slavonije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11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D1DEF8-5352-4B93-9C7B-19576590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chemeClr val="accent1"/>
                </a:solidFill>
                <a:latin typeface="Georgia" panose="02040502050405020303" pitchFamily="18" charset="0"/>
              </a:rPr>
              <a:t>Edukacija i opremanje tonskog studija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22E58EA-8D1C-4087-A065-E8FFA9B12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9" y="1469291"/>
            <a:ext cx="2381917" cy="242602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CDFEABD-67D5-49D7-9878-47DA0FF5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70" y="1469292"/>
            <a:ext cx="1819521" cy="242602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C26B7C1-5671-4F31-A42E-28C3BC3F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9291"/>
            <a:ext cx="1819521" cy="242602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5666EDE-A0C7-4FB9-B8C9-D49EEEC5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59" y="1469292"/>
            <a:ext cx="1819520" cy="2426027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A27E7F8F-F3FB-4CF8-A075-74D0B3C8D49C}"/>
              </a:ext>
            </a:extLst>
          </p:cNvPr>
          <p:cNvSpPr txBox="1"/>
          <p:nvPr/>
        </p:nvSpPr>
        <p:spPr>
          <a:xfrm>
            <a:off x="595745" y="4110892"/>
            <a:ext cx="6845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1"/>
                </a:solidFill>
                <a:latin typeface="Georgia" panose="02040502050405020303" pitchFamily="18" charset="0"/>
              </a:rPr>
              <a:t>United Pop akademija- certifikat za zvanje studio music </a:t>
            </a:r>
            <a:r>
              <a:rPr lang="hr-HR" dirty="0" err="1">
                <a:solidFill>
                  <a:schemeClr val="accent1"/>
                </a:solidFill>
                <a:latin typeface="Georgia" panose="02040502050405020303" pitchFamily="18" charset="0"/>
              </a:rPr>
              <a:t>producer</a:t>
            </a:r>
            <a:endParaRPr lang="hr-HR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r>
              <a:rPr lang="hr-HR" dirty="0">
                <a:solidFill>
                  <a:schemeClr val="accent1"/>
                </a:solidFill>
                <a:latin typeface="Georgia" panose="02040502050405020303" pitchFamily="18" charset="0"/>
              </a:rPr>
              <a:t>Trajanje edukacije: 6 mjeseci ( 01.10.2020.- 01.04.2021.)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5C053A94-32BB-4359-AD7F-EBBBD494B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602" y="4594959"/>
            <a:ext cx="1548067" cy="2064089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146B365D-0685-4FED-B7A1-658E36940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18297" y="4594959"/>
            <a:ext cx="1548067" cy="20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80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E9972C-031C-4209-8231-657663D2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chemeClr val="accent1"/>
                </a:solidFill>
                <a:latin typeface="Georgia" panose="02040502050405020303" pitchFamily="18" charset="0"/>
              </a:rPr>
              <a:t>Tonski studio:</a:t>
            </a:r>
            <a:br>
              <a:rPr lang="hr-HR" sz="2800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r>
              <a:rPr lang="hr-HR" sz="2800" dirty="0">
                <a:solidFill>
                  <a:schemeClr val="accent1"/>
                </a:solidFill>
                <a:latin typeface="Georgia" panose="02040502050405020303" pitchFamily="18" charset="0"/>
              </a:rPr>
              <a:t>snimanje nosača zvuka PS „Hrvatska žena”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01A0B51-5040-4E93-A613-17EA3B1C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51" y="2108200"/>
            <a:ext cx="2414954" cy="32199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1A41A97-AC3C-4D32-B76E-F7735A049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95" y="4155831"/>
            <a:ext cx="3259015" cy="24442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F21637A-1E5D-4A5C-98C4-626ED34CD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8200"/>
            <a:ext cx="2414954" cy="32199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9403629-AE47-4B08-94E7-496E1C1CF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96" y="1557826"/>
            <a:ext cx="3259015" cy="24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9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3F7D4FA-A794-4FA2-B351-D67D4C5A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4" y="1318846"/>
            <a:ext cx="4827944" cy="2737339"/>
          </a:xfrm>
          <a:prstGeom prst="rect">
            <a:avLst/>
          </a:prstGeom>
        </p:spPr>
      </p:pic>
      <p:sp>
        <p:nvSpPr>
          <p:cNvPr id="3" name="Tekstni okvir 25">
            <a:extLst>
              <a:ext uri="{FF2B5EF4-FFF2-40B4-BE49-F238E27FC236}">
                <a16:creationId xmlns:a16="http://schemas.microsoft.com/office/drawing/2014/main" id="{478AB7EA-71E0-4F74-974D-A72A6F026A57}"/>
              </a:ext>
            </a:extLst>
          </p:cNvPr>
          <p:cNvSpPr txBox="1"/>
          <p:nvPr/>
        </p:nvSpPr>
        <p:spPr>
          <a:xfrm>
            <a:off x="1070707" y="621451"/>
            <a:ext cx="2883877" cy="57848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93620" algn="l"/>
              </a:tabLst>
            </a:pPr>
            <a:r>
              <a:rPr lang="hr-HR" sz="20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Tradicijska glazbala Hrvatske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93620" algn="l"/>
              </a:tabLst>
            </a:pPr>
            <a:r>
              <a:rPr lang="hr-HR" sz="12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 okvir 37">
            <a:extLst>
              <a:ext uri="{FF2B5EF4-FFF2-40B4-BE49-F238E27FC236}">
                <a16:creationId xmlns:a16="http://schemas.microsoft.com/office/drawing/2014/main" id="{6D6FF5EE-8B5D-45B2-8095-8D94DBE3CEC1}"/>
              </a:ext>
            </a:extLst>
          </p:cNvPr>
          <p:cNvSpPr txBox="1"/>
          <p:nvPr/>
        </p:nvSpPr>
        <p:spPr>
          <a:xfrm>
            <a:off x="1259742" y="4406628"/>
            <a:ext cx="3670300" cy="44450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77940" algn="l"/>
              </a:tabLst>
            </a:pPr>
            <a:r>
              <a:rPr lang="hr-HR" sz="100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Vjekoslav Martinić - predavač na Hrvatskoj školi folklora HMI 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77940" algn="l"/>
              </a:tabLst>
            </a:pPr>
            <a:r>
              <a:rPr lang="hr-HR" sz="100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Kolegiju za tradicijska glazbala, majstor-izrađivač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89376C8-0F72-4B34-8663-322015C62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310" y="689697"/>
            <a:ext cx="2577605" cy="171840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9A90EBC-C234-4541-8A0D-945B4D6F3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61" y="3051770"/>
            <a:ext cx="2581756" cy="171840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FEDE2A6-81B8-4F0F-A3A6-5CB880072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588" y="689697"/>
            <a:ext cx="2302325" cy="171840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47B6437-6E03-496A-ADCF-575543A88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2587" y="3051770"/>
            <a:ext cx="2226979" cy="167854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FFD505E-085C-4CEA-BD8E-E3AFD485C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042" y="4910068"/>
            <a:ext cx="2171888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2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1FD3D386-0D7D-40C0-ADAD-F921D7030829}"/>
              </a:ext>
            </a:extLst>
          </p:cNvPr>
          <p:cNvSpPr txBox="1"/>
          <p:nvPr/>
        </p:nvSpPr>
        <p:spPr>
          <a:xfrm>
            <a:off x="3462215" y="437662"/>
            <a:ext cx="5134708" cy="530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Naši kontakti:</a:t>
            </a:r>
            <a:endParaRPr lang="hr-HR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Voditelj projekta: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Vjekoslav Martinić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mail: </a:t>
            </a:r>
            <a:r>
              <a:rPr lang="hr-HR" sz="1400" u="sng" dirty="0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vjekoslav.martinic@gmail.com</a:t>
            </a:r>
            <a:endParaRPr lang="hr-HR" sz="14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Mob: 098 706 064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Tonski studio: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Filip Martinić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mail: </a:t>
            </a:r>
            <a:r>
              <a:rPr lang="hr-HR" sz="1400" u="sng" dirty="0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marfil.produkcija@gmail.com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Mob: 099 698 77 92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Šivaonica</a:t>
            </a:r>
            <a:r>
              <a:rPr lang="hr-HR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administracija: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Romana Fezi Martinić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mail: </a:t>
            </a:r>
            <a:r>
              <a:rPr lang="hr-HR" sz="1400" u="sng" dirty="0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romanafm@gmail.com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Mob: 098 16 85 032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b="1" u="sng" dirty="0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www.gkc-garesnica.eu</a:t>
            </a:r>
            <a:r>
              <a:rPr lang="hr-HR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Obratite nam se s povjerenjem!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03D0910-9FF8-4A8D-94A9-BC457B49E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9" y="1696397"/>
            <a:ext cx="2605845" cy="26918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0E87681-660E-42B1-BDAA-9486A7F46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47" y="2063720"/>
            <a:ext cx="3708644" cy="17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22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8B84703-DA18-4D55-B58B-41D7A245BF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2575" y="712557"/>
            <a:ext cx="6693988" cy="120711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ED39115-8A92-4CC2-89FF-A22C1BE679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7417" y="5018070"/>
            <a:ext cx="4413887" cy="1420491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EE1CA9B5-069A-48D3-846C-7778317A2755}"/>
              </a:ext>
            </a:extLst>
          </p:cNvPr>
          <p:cNvSpPr/>
          <p:nvPr/>
        </p:nvSpPr>
        <p:spPr>
          <a:xfrm>
            <a:off x="787505" y="2967335"/>
            <a:ext cx="10617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Hvala Vam na dolasku i na pažnji!</a:t>
            </a:r>
          </a:p>
        </p:txBody>
      </p:sp>
    </p:spTree>
    <p:extLst>
      <p:ext uri="{BB962C8B-B14F-4D97-AF65-F5344CB8AC3E}">
        <p14:creationId xmlns:p14="http://schemas.microsoft.com/office/powerpoint/2010/main" val="1683878427"/>
      </p:ext>
    </p:extLst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D7A9A1A-F1BE-4BDD-80A0-DB72C8036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54" y="383042"/>
            <a:ext cx="8475758" cy="60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588"/>
      </p:ext>
    </p:extLst>
  </p:cSld>
  <p:clrMapOvr>
    <a:masterClrMapping/>
  </p:clrMapOvr>
  <p:transition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83F681-472B-4682-8310-40D637B1D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21" y="1162843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O nama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8D74DE-834A-4C30-BB49-E3EEE7491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4472"/>
            <a:ext cx="10515600" cy="2861785"/>
          </a:xfrm>
        </p:spPr>
        <p:txBody>
          <a:bodyPr/>
          <a:lstStyle/>
          <a:p>
            <a:r>
              <a:rPr lang="hr-HR" sz="2400" b="1" i="1" dirty="0" err="1">
                <a:latin typeface="Georgia" panose="02040502050405020303" pitchFamily="18" charset="0"/>
              </a:rPr>
              <a:t>Gareš’ki</a:t>
            </a:r>
            <a:r>
              <a:rPr lang="hr-HR" sz="2400" b="1" i="1" dirty="0">
                <a:latin typeface="Georgia" panose="02040502050405020303" pitchFamily="18" charset="0"/>
              </a:rPr>
              <a:t> kulturni centar </a:t>
            </a:r>
            <a:r>
              <a:rPr lang="hr-HR" sz="2400" dirty="0">
                <a:latin typeface="Georgia" panose="02040502050405020303" pitchFamily="18" charset="0"/>
              </a:rPr>
              <a:t>osnovan je 23.09.2004. Udrugu osniva obitelj Martinić s još nekoliko entuzijasta s ciljem očuvanja tradicijske baštine Moslavine, Bilogore te cijele Hrvatske. Razlog osnivanja udruge je nedostatak institucije u Garešnici gdje bi se mogli obratiti i prikupiti folklornu, odnosno tradicijsku građu. Udruga je osmišljena tako da bude baza u kojoj će se arhivirati istraživačka tradicijska građa kako bi iz nje proizašao niz kvalitetnih projekata na korist i prezentaciju samog grada Garešnice, Bjelovarsko-bilogorske županije i Republike Hrvatske</a:t>
            </a:r>
            <a:r>
              <a:rPr lang="hr-HR" dirty="0"/>
              <a:t>.</a:t>
            </a:r>
            <a:endParaRPr lang="hr-HR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513344F-E162-4DE4-9210-6341EEB6F8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5834" y="229395"/>
            <a:ext cx="7218290" cy="130465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03C0D78-0BEE-41FC-A09D-12BE7B24DC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8782" y="5002120"/>
            <a:ext cx="5535648" cy="1786283"/>
          </a:xfrm>
          <a:prstGeom prst="rect">
            <a:avLst/>
          </a:prstGeom>
        </p:spPr>
      </p:pic>
      <p:pic>
        <p:nvPicPr>
          <p:cNvPr id="3074" name="Picture 2" descr="black music clef st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42" y="5038789"/>
            <a:ext cx="1706149" cy="113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3773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8FAAD5-C886-4B3B-A863-A37CD566A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O nama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7289AEF-0C6D-4755-A6A1-7CC0165F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latin typeface="Georgia" panose="02040502050405020303" pitchFamily="18" charset="0"/>
              </a:rPr>
              <a:t>Tijekom 18 godina postojanja predanim radom održavaju i pokrivaju sve djelatnosti koje su i registrirali:</a:t>
            </a:r>
          </a:p>
          <a:p>
            <a:r>
              <a:rPr lang="hr-HR" sz="2000" dirty="0">
                <a:latin typeface="Georgia" panose="02040502050405020303" pitchFamily="18" charset="0"/>
              </a:rPr>
              <a:t>Promicanje kulturno tradicijskog stvaralaštva u školama, kulturnim udrugama i udrugama nacionalnih manjina, na seminarima i školama folklora</a:t>
            </a:r>
          </a:p>
          <a:p>
            <a:r>
              <a:rPr lang="hr-HR" sz="2000" dirty="0">
                <a:latin typeface="Georgia" panose="02040502050405020303" pitchFamily="18" charset="0"/>
              </a:rPr>
              <a:t>Očuvanje tradicijskog nasljeđa u području plesa i glazbe </a:t>
            </a:r>
          </a:p>
          <a:p>
            <a:r>
              <a:rPr lang="hr-HR" sz="2000" dirty="0">
                <a:latin typeface="Georgia" panose="02040502050405020303" pitchFamily="18" charset="0"/>
              </a:rPr>
              <a:t>Organiziranje susreta sličnih udruga posebice onih koja se isključivo predstavljaju tradicijskim pjevanjem i plesanjem uz pratnju tradicijskih glazbala, organiziranjem seminara, vođenjem folklornih i pjevačkih skupina, tamburaških orkestara i sastava tradicijskih glazbala te radom i na drugim poslovima, a u interesu svojih članova radi očuvanja starohrvatskog tradicijskog nasljeđa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11F4658-9793-49EC-A4E7-2E67158DFA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7760" y="5003851"/>
            <a:ext cx="5535648" cy="178628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0E7CD5B-3D1C-40AE-8A6B-C2C41E0D36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7760" y="246535"/>
            <a:ext cx="7218290" cy="1304657"/>
          </a:xfrm>
          <a:prstGeom prst="rect">
            <a:avLst/>
          </a:prstGeom>
        </p:spPr>
      </p:pic>
      <p:pic>
        <p:nvPicPr>
          <p:cNvPr id="2054" name="Picture 6" descr="brown violin with c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38" y="5003851"/>
            <a:ext cx="2390823" cy="15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280561"/>
      </p:ext>
    </p:extLst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0B0A1E-D7CA-42CD-B7AE-709708EA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788"/>
            <a:ext cx="10515600" cy="781235"/>
          </a:xfrm>
        </p:spPr>
        <p:txBody>
          <a:bodyPr>
            <a:normAutofit/>
          </a:bodyPr>
          <a:lstStyle/>
          <a:p>
            <a:r>
              <a:rPr lang="hr-HR" sz="3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O nama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26D2FEE-B456-48E8-ABA2-74D2AA96D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600" dirty="0">
                <a:latin typeface="Georgia" panose="02040502050405020303" pitchFamily="18" charset="0"/>
              </a:rPr>
              <a:t>Rad GKC-a kroz svoje aktivnosti i sekcije promoviraju i Folklorni ansambl Zdenac iz Garešnice, KUD Banova Jaruga, Društvo Mađara Lipik, HORKUD Golub iz Bjelovara, HKZ Hannover, HKŽ </a:t>
            </a:r>
            <a:r>
              <a:rPr lang="hr-HR" sz="1600" dirty="0" err="1">
                <a:latin typeface="Georgia" panose="02040502050405020303" pitchFamily="18" charset="0"/>
              </a:rPr>
              <a:t>Munchen</a:t>
            </a:r>
            <a:r>
              <a:rPr lang="hr-HR" sz="1600" dirty="0">
                <a:latin typeface="Georgia" panose="02040502050405020303" pitchFamily="18" charset="0"/>
              </a:rPr>
              <a:t>, Škola folklora Hrvatske matice iseljenika.</a:t>
            </a:r>
          </a:p>
          <a:p>
            <a:r>
              <a:rPr lang="hr-HR" sz="1600" dirty="0">
                <a:latin typeface="Georgia" panose="02040502050405020303" pitchFamily="18" charset="0"/>
              </a:rPr>
              <a:t>Osim gore navedenih, </a:t>
            </a:r>
            <a:r>
              <a:rPr lang="hr-HR" sz="1600" dirty="0" err="1">
                <a:latin typeface="Georgia" panose="02040502050405020303" pitchFamily="18" charset="0"/>
              </a:rPr>
              <a:t>Gareš’ki</a:t>
            </a:r>
            <a:r>
              <a:rPr lang="hr-HR" sz="1600" dirty="0">
                <a:latin typeface="Georgia" panose="02040502050405020303" pitchFamily="18" charset="0"/>
              </a:rPr>
              <a:t> kulturni centar ima i četverogodišnju školu tambure G i D te A i E kvartnog sustava tambura koja djeluje od samog osnivanja. Sekcija je pokrenuta jer Glazbena škola u Garešnici nije imala taj program, a osnivači GKC-a su smatrali da se u njihov program mora uvesti i tambura jer je tambura jedan od hrvatskih nacionalnih instrumenta te smo upravo po njoj poznati u cijelom svijetu. </a:t>
            </a:r>
          </a:p>
          <a:p>
            <a:r>
              <a:rPr lang="hr-HR" sz="1600" dirty="0">
                <a:latin typeface="Georgia" panose="02040502050405020303" pitchFamily="18" charset="0"/>
              </a:rPr>
              <a:t>Polaznici programa kroz četiri godine učenja sviranja tambure steknu znanje osnovne glazbene škole te na kraju svakog obrazovnog ciklusa dobivaju priznanje o završenom stupnju obrazovanja. </a:t>
            </a:r>
          </a:p>
          <a:p>
            <a:r>
              <a:rPr lang="hr-HR" sz="1600" dirty="0">
                <a:latin typeface="Georgia" panose="02040502050405020303" pitchFamily="18" charset="0"/>
              </a:rPr>
              <a:t>Polaznicima su ponuđene i dodatne aktivnosti, a to je učenje sviranja tradicijskih glazbala Hrvatske.</a:t>
            </a:r>
          </a:p>
          <a:p>
            <a:r>
              <a:rPr lang="hr-HR" sz="1600" dirty="0">
                <a:latin typeface="Georgia" panose="02040502050405020303" pitchFamily="18" charset="0"/>
              </a:rPr>
              <a:t>Kroz ovu školu prošlo je više od 120 polaznika. </a:t>
            </a:r>
          </a:p>
          <a:p>
            <a:pPr marL="0" indent="0">
              <a:buNone/>
            </a:pPr>
            <a:endParaRPr lang="hr-HR" sz="1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62824E3-A718-40E6-848D-32A4235F4F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0969" y="4515050"/>
            <a:ext cx="2190889" cy="21908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D8E808-A771-459B-B228-AAF46BB3BC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7271" y="263659"/>
            <a:ext cx="7218290" cy="13046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94925C1-8FDA-45ED-86C8-0891462D97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2250" y="4919656"/>
            <a:ext cx="553564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17703"/>
      </p:ext>
    </p:extLst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CF01328-758D-4C40-B2BD-055DAE474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718" y="461639"/>
            <a:ext cx="10884023" cy="626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63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798136-9062-4635-83F7-40CFDAFA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566844"/>
            <a:ext cx="10515600" cy="1325563"/>
          </a:xfrm>
        </p:spPr>
        <p:txBody>
          <a:bodyPr/>
          <a:lstStyle/>
          <a:p>
            <a:r>
              <a:rPr lang="hr-HR" sz="3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MVS „</a:t>
            </a:r>
            <a:r>
              <a:rPr lang="hr-HR" sz="3600" b="1" i="1" dirty="0" err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MedjuWod</a:t>
            </a:r>
            <a:r>
              <a:rPr lang="hr-HR" b="1" i="1" dirty="0" err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je</a:t>
            </a:r>
            <a:r>
              <a:rPr lang="hr-HR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638E7D2-EBDF-4698-A4DD-945D8C6E7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72" y="1672927"/>
            <a:ext cx="10515600" cy="4351338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Georgia" panose="02040502050405020303" pitchFamily="18" charset="0"/>
              </a:rPr>
              <a:t>Mješovitu vokalnu skupinu „</a:t>
            </a:r>
            <a:r>
              <a:rPr lang="hr-HR" sz="2000" dirty="0" err="1">
                <a:latin typeface="Georgia" panose="02040502050405020303" pitchFamily="18" charset="0"/>
              </a:rPr>
              <a:t>MedjuWodje</a:t>
            </a:r>
            <a:r>
              <a:rPr lang="hr-HR" sz="2000" dirty="0">
                <a:latin typeface="Georgia" panose="02040502050405020303" pitchFamily="18" charset="0"/>
              </a:rPr>
              <a:t>” pokreće zajednička ljubav prema tradiciji Hrvata i nacionalnih manjina u Hrvatskoj. </a:t>
            </a:r>
          </a:p>
          <a:p>
            <a:r>
              <a:rPr lang="hr-HR" sz="2000" dirty="0">
                <a:latin typeface="Georgia" panose="02040502050405020303" pitchFamily="18" charset="0"/>
              </a:rPr>
              <a:t>Misao vodilja rada i pristupa je osobna kvaliteta i sposobnost pojedinca koji može donijeti određenu ulogu i zainteresirati publiku dok ga ostali prate. </a:t>
            </a:r>
          </a:p>
          <a:p>
            <a:r>
              <a:rPr lang="hr-HR" sz="2000" dirty="0">
                <a:latin typeface="Georgia" panose="02040502050405020303" pitchFamily="18" charset="0"/>
              </a:rPr>
              <a:t>Osim posebnosti u pjevnom i plesnom izvođenju, </a:t>
            </a:r>
            <a:r>
              <a:rPr lang="hr-HR" sz="2000" dirty="0" err="1">
                <a:latin typeface="Georgia" panose="02040502050405020303" pitchFamily="18" charset="0"/>
              </a:rPr>
              <a:t>MedjuWodje</a:t>
            </a:r>
            <a:r>
              <a:rPr lang="hr-HR" sz="2000" dirty="0">
                <a:latin typeface="Georgia" panose="02040502050405020303" pitchFamily="18" charset="0"/>
              </a:rPr>
              <a:t> kao pratnju koriste hrvatska tradicijska glazbala.</a:t>
            </a:r>
          </a:p>
          <a:p>
            <a:r>
              <a:rPr lang="hr-HR" sz="2000" dirty="0">
                <a:latin typeface="Georgia" panose="02040502050405020303" pitchFamily="18" charset="0"/>
              </a:rPr>
              <a:t>Gostovali su u brojnim televizijskim i radijskim emisijama od kojih valja istaknuti gostovanje u emisiji „Lijepom našom”, predstavljali su županiju na državnim smotrama 2008., 2011., 2013.-2021. u kategoriji folklornih zborova te su gostovali u Makedoniji, Mađarskoj, Rumunjskoj, BiH, Njemačkoj, Crnoj Gori i Poljskoj te mnogim festivalima diljem Hrvatske</a:t>
            </a:r>
            <a:r>
              <a:rPr lang="hr-HR" sz="2000" dirty="0"/>
              <a:t>.</a:t>
            </a:r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305152-E964-4E2F-B776-519457EBFA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5301" y="4873159"/>
            <a:ext cx="3157075" cy="17770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DEE46DF-AE9B-4517-8AF1-4A4C0E28E0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6353" y="5152670"/>
            <a:ext cx="4971495" cy="16042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832763-108D-4DA7-9DA0-0C32DC6DF0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4040" y="384397"/>
            <a:ext cx="6151118" cy="111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72320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0EC179-A675-401E-8908-512FD54D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TBM orkestar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97AC10-FD7A-427F-B6AD-9F7805F86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000" dirty="0">
                <a:latin typeface="Georgia" panose="02040502050405020303" pitchFamily="18" charset="0"/>
              </a:rPr>
              <a:t>Najmlađa sekcija </a:t>
            </a:r>
            <a:r>
              <a:rPr lang="hr-HR" sz="2000" dirty="0" err="1">
                <a:latin typeface="Georgia" panose="02040502050405020303" pitchFamily="18" charset="0"/>
              </a:rPr>
              <a:t>Gareš’kog</a:t>
            </a:r>
            <a:r>
              <a:rPr lang="hr-HR" sz="2000" dirty="0">
                <a:latin typeface="Georgia" panose="02040502050405020303" pitchFamily="18" charset="0"/>
              </a:rPr>
              <a:t> kulturnog centra je TBM orkestar, odnosno Tamburaši Bijele Moslavine. </a:t>
            </a:r>
          </a:p>
          <a:p>
            <a:r>
              <a:rPr lang="hr-HR" sz="2000" dirty="0">
                <a:latin typeface="Georgia" panose="02040502050405020303" pitchFamily="18" charset="0"/>
              </a:rPr>
              <a:t>Cilj je prikupiti sve tamburaše s područja Grada Garešnice te općine Hercegovac i Velika </a:t>
            </a:r>
            <a:r>
              <a:rPr lang="hr-HR" sz="2000" dirty="0" err="1">
                <a:latin typeface="Georgia" panose="02040502050405020303" pitchFamily="18" charset="0"/>
              </a:rPr>
              <a:t>Trnovitica</a:t>
            </a:r>
            <a:r>
              <a:rPr lang="hr-HR" sz="2000" dirty="0">
                <a:latin typeface="Georgia" panose="02040502050405020303" pitchFamily="18" charset="0"/>
              </a:rPr>
              <a:t> u jedan veliki orkestar.</a:t>
            </a:r>
          </a:p>
          <a:p>
            <a:r>
              <a:rPr lang="hr-HR" sz="2000" dirty="0">
                <a:latin typeface="Georgia" panose="02040502050405020303" pitchFamily="18" charset="0"/>
              </a:rPr>
              <a:t>Uglavnom su to sve polaznici škole tambure GKC-a, a uz sviranje tambure polaznici mogu naučiti svirati i tradicijska glazbala Hrvatske koja se kasnije uklapaju u tamburaške obrade raznih autora te voditelja, Vjekoslava Martinića.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A434429-E3EF-41DB-ACC6-1024B03F5C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28" y="1825625"/>
            <a:ext cx="4300836" cy="3225627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698805A-0731-4082-B889-B7A8ECC572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8152" y="5051252"/>
            <a:ext cx="5535648" cy="178628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84E1F1F-6D78-4B3E-9A10-F842A450F4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9552" y="334525"/>
            <a:ext cx="6695615" cy="12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078"/>
      </p:ext>
    </p:extLst>
  </p:cSld>
  <p:clrMapOvr>
    <a:masterClrMapping/>
  </p:clrMapOvr>
  <p:transition>
    <p:wheel spokes="8"/>
  </p:transition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2862</TotalTime>
  <Words>1729</Words>
  <Application>Microsoft Office PowerPoint</Application>
  <PresentationFormat>Široki zaslon</PresentationFormat>
  <Paragraphs>120</Paragraphs>
  <Slides>29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Tema sustava Office</vt:lpstr>
      <vt:lpstr>1_Tema sustava Office</vt:lpstr>
      <vt:lpstr>„IZ KULTURE U PODUZETNIŠTVO”</vt:lpstr>
      <vt:lpstr>PowerPoint prezentacija</vt:lpstr>
      <vt:lpstr>PowerPoint prezentacija</vt:lpstr>
      <vt:lpstr>O nama </vt:lpstr>
      <vt:lpstr>O nama </vt:lpstr>
      <vt:lpstr>O nama</vt:lpstr>
      <vt:lpstr>PowerPoint prezentacija</vt:lpstr>
      <vt:lpstr>MVS „MedjuWodje”</vt:lpstr>
      <vt:lpstr>TBM orkestar</vt:lpstr>
      <vt:lpstr>PowerPoint prezentacija</vt:lpstr>
      <vt:lpstr>          Odrađene aktivnosti: 1. Izrađen poslovni plan Udruge 2. Izmijenjen Statut udruge- unesena gospodarska djelatnost 3. Zaposlen voditelj projekta na 100 % radnog vremena 4. Zaposlen stručni suradnik za ljudske resurse- partner na 24.73% radnog vremena 5. Završen trening socijalnih vještina- 7 predavanja, nositelj partner-udruga Krugovi za 9      nezaposlenih žena 6. Završena edukacije iz poduzetništva- 9 predavanja iz područja poduzetništva 7. Uređen prostor za obavljanje aktivnosti i kupljena IT oprema 8. Završena edukacija za rad na štikerici 9. Završena edukacija za rad u tonskom studiju 10. Završena edukacija za izradu tradicijskih glazbala 11. Održano studijsko putovanje članova GKC-a 12. Završena edukacija za izradu tradicijskog ruha 13. Opremljen tonski studio 14. Ukupno 12 osoba sa većom razinom znanja i vještina. </vt:lpstr>
      <vt:lpstr>01. travanj 2021.</vt:lpstr>
      <vt:lpstr>Što je društveno poduzetništvo?</vt:lpstr>
      <vt:lpstr>PowerPoint prezentacija</vt:lpstr>
      <vt:lpstr>Razlike poslovanja društvenog i privatnog poduzeća</vt:lpstr>
      <vt:lpstr>Društveno poduzetništvo – 3P model</vt:lpstr>
      <vt:lpstr>PowerPoint prezentacija</vt:lpstr>
      <vt:lpstr>PowerPoint prezentacija</vt:lpstr>
      <vt:lpstr>Šivaonica -oprema</vt:lpstr>
      <vt:lpstr>Tonski studio- prije i poslije</vt:lpstr>
      <vt:lpstr>Radionica tradicijskih glazbala - strojevi:</vt:lpstr>
      <vt:lpstr>Naši proizvodi: šivaonica</vt:lpstr>
      <vt:lpstr>PowerPoint prezentacija</vt:lpstr>
      <vt:lpstr>PowerPoint prezentacija</vt:lpstr>
      <vt:lpstr>Edukacija i opremanje tonskog studija</vt:lpstr>
      <vt:lpstr>Tonski studio: snimanje nosača zvuka PS „Hrvatska žena”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DRUŠTVENO PODUZETNIŠTVO 1</dc:title>
  <dc:creator>ROMANA FEZI MARTINIĆ</dc:creator>
  <cp:lastModifiedBy>ROMANA FEZI MARTINIĆ</cp:lastModifiedBy>
  <cp:revision>83</cp:revision>
  <dcterms:created xsi:type="dcterms:W3CDTF">2021-01-14T23:04:39Z</dcterms:created>
  <dcterms:modified xsi:type="dcterms:W3CDTF">2022-07-05T07:48:23Z</dcterms:modified>
</cp:coreProperties>
</file>